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Lst>
  <p:sldSz cy="6858000" cx="12192000"/>
  <p:notesSz cx="6858000" cy="9144000"/>
  <p:embeddedFontLst>
    <p:embeddedFont>
      <p:font typeface="Open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5" roundtripDataSignature="AMtx7miMZ+GveRlGzL85QvOsfn8nk2Qw8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slide" Target="slides/slide5.xml"/><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 name="Google Shape;5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66176535c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g3566176535c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 name="Google Shape;7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79c62bec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3479c62bec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317500" lvl="0" marL="457200" rtl="0" algn="l">
              <a:lnSpc>
                <a:spcPct val="100000"/>
              </a:lnSpc>
              <a:spcBef>
                <a:spcPts val="0"/>
              </a:spcBef>
              <a:spcAft>
                <a:spcPts val="0"/>
              </a:spcAft>
              <a:buSzPts val="1400"/>
              <a:buAutoNum type="arabicPeriod"/>
            </a:pPr>
            <a:r>
              <a:rPr lang="en-US"/>
              <a:t>Le e i partecipanti sono già divisi in gruppi (attività 2).</a:t>
            </a:r>
            <a:endParaRPr/>
          </a:p>
          <a:p>
            <a:pPr indent="-317500" lvl="0" marL="457200" rtl="0" algn="l">
              <a:lnSpc>
                <a:spcPct val="100000"/>
              </a:lnSpc>
              <a:spcBef>
                <a:spcPts val="0"/>
              </a:spcBef>
              <a:spcAft>
                <a:spcPts val="0"/>
              </a:spcAft>
              <a:buSzPts val="1400"/>
              <a:buAutoNum type="arabicPeriod"/>
            </a:pPr>
            <a:r>
              <a:rPr lang="en-US"/>
              <a:t>Ad esempio, le e gli studenti saranno in grado di descrivere (ricordare) gli effetti dell'inquinamento, confrontare (analizzare) diverse soluzioni e progettare (creare) una campagna di sensibilizzazione.</a:t>
            </a:r>
            <a:endParaRPr/>
          </a:p>
          <a:p>
            <a:pPr indent="-317500" lvl="0" marL="457200" rtl="0" algn="l">
              <a:lnSpc>
                <a:spcPct val="100000"/>
              </a:lnSpc>
              <a:spcBef>
                <a:spcPts val="0"/>
              </a:spcBef>
              <a:spcAft>
                <a:spcPts val="0"/>
              </a:spcAft>
              <a:buSzPts val="1400"/>
              <a:buAutoNum type="arabicPeriod"/>
            </a:pPr>
            <a:r>
              <a:rPr lang="en-US"/>
              <a:t>Ad esempio, attività pratiche (esperimenti, giochi di ruolo, progetti). Integrazione della tecnologia (video, elementi ludici, gite virtuali). Discussioni o dibattiti di gruppo. </a:t>
            </a:r>
            <a:endParaRPr/>
          </a:p>
          <a:p>
            <a:pPr indent="-317500" lvl="0" marL="457200" rtl="0" algn="l">
              <a:lnSpc>
                <a:spcPct val="100000"/>
              </a:lnSpc>
              <a:spcBef>
                <a:spcPts val="0"/>
              </a:spcBef>
              <a:spcAft>
                <a:spcPts val="0"/>
              </a:spcAft>
              <a:buSzPts val="1400"/>
              <a:buAutoNum type="arabicPeriod"/>
            </a:pPr>
            <a:r>
              <a:rPr lang="en-US"/>
              <a:t>Bisogna individuare le sfide che discenti diversi possono affrontare e proporre soluzioni (ad esempio, scaffolding, ausili visivi, valutazioni alternative).</a:t>
            </a:r>
            <a:endParaRPr/>
          </a:p>
          <a:p>
            <a:pPr indent="-317500" lvl="0" marL="457200" rtl="0" algn="l">
              <a:lnSpc>
                <a:spcPct val="100000"/>
              </a:lnSpc>
              <a:spcBef>
                <a:spcPts val="0"/>
              </a:spcBef>
              <a:spcAft>
                <a:spcPts val="0"/>
              </a:spcAft>
              <a:buSzPts val="1400"/>
              <a:buAutoNum type="arabicPeriod"/>
            </a:pPr>
            <a:r>
              <a:rPr lang="en-US"/>
              <a:t>I gruppi decidono come misurare l'apprendimento delle e dei discenti (ad esempio, quiz, griglie di valutazione, autoriflessione).</a:t>
            </a:r>
            <a:endParaRPr/>
          </a:p>
          <a:p>
            <a:pPr indent="0" lvl="0" marL="139700" rtl="0" algn="l">
              <a:lnSpc>
                <a:spcPct val="100000"/>
              </a:lnSpc>
              <a:spcBef>
                <a:spcPts val="0"/>
              </a:spcBef>
              <a:spcAft>
                <a:spcPts val="0"/>
              </a:spcAft>
              <a:buSzPts val="1400"/>
              <a:buNone/>
            </a:pPr>
            <a:r>
              <a:rPr lang="en-US"/>
              <a:t>Occorre assicurarsrarsi che le valutazioni siano in linea con gli obiettivi di apprendimento stabiliti nella Fase 2.</a:t>
            </a:r>
            <a:br>
              <a:rPr lang="en-US" sz="1100">
                <a:latin typeface="Arial"/>
                <a:ea typeface="Arial"/>
                <a:cs typeface="Arial"/>
                <a:sym typeface="Arial"/>
              </a:rPr>
            </a:br>
            <a:endParaRPr sz="1100">
              <a:latin typeface="Arial"/>
              <a:ea typeface="Arial"/>
              <a:cs typeface="Arial"/>
              <a:sym typeface="Arial"/>
            </a:endParaRPr>
          </a:p>
        </p:txBody>
      </p:sp>
      <p:sp>
        <p:nvSpPr>
          <p:cNvPr id="78" name="Google Shape;78;g3479c62becd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4.png"/><Relationship Id="rId4" Type="http://schemas.openxmlformats.org/officeDocument/2006/relationships/image" Target="../media/image2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jpg"/><Relationship Id="rId3" Type="http://schemas.openxmlformats.org/officeDocument/2006/relationships/image" Target="../media/image1.jpg"/><Relationship Id="rId4" Type="http://schemas.openxmlformats.org/officeDocument/2006/relationships/image" Target="../media/image21.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10.png"/><Relationship Id="rId13" Type="http://schemas.openxmlformats.org/officeDocument/2006/relationships/image" Target="../media/image19.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27.png"/><Relationship Id="rId9" Type="http://schemas.openxmlformats.org/officeDocument/2006/relationships/image" Target="../media/image24.png"/><Relationship Id="rId5" Type="http://schemas.openxmlformats.org/officeDocument/2006/relationships/image" Target="../media/image14.png"/><Relationship Id="rId6" Type="http://schemas.openxmlformats.org/officeDocument/2006/relationships/image" Target="../media/image12.jpg"/><Relationship Id="rId7" Type="http://schemas.openxmlformats.org/officeDocument/2006/relationships/image" Target="../media/image25.png"/><Relationship Id="rId8"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5882"/>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9.jpg"/><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6.png"/><Relationship Id="rId13" Type="http://schemas.openxmlformats.org/officeDocument/2006/relationships/hyperlink" Target="https://tinker-project.eu/elearning/" TargetMode="External"/><Relationship Id="rId12" Type="http://schemas.openxmlformats.org/officeDocument/2006/relationships/image" Target="../media/image19.png"/><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7.png"/><Relationship Id="rId4" Type="http://schemas.openxmlformats.org/officeDocument/2006/relationships/image" Target="../media/image14.png"/><Relationship Id="rId9" Type="http://schemas.openxmlformats.org/officeDocument/2006/relationships/image" Target="../media/image10.png"/><Relationship Id="rId15" Type="http://schemas.openxmlformats.org/officeDocument/2006/relationships/hyperlink" Target="https://creativecommons.org/licenses/by-nc-nd/4.0/" TargetMode="External"/><Relationship Id="rId14" Type="http://schemas.openxmlformats.org/officeDocument/2006/relationships/image" Target="../media/image22.png"/><Relationship Id="rId5" Type="http://schemas.openxmlformats.org/officeDocument/2006/relationships/image" Target="../media/image12.jpg"/><Relationship Id="rId6" Type="http://schemas.openxmlformats.org/officeDocument/2006/relationships/image" Target="../media/image25.png"/><Relationship Id="rId7" Type="http://schemas.openxmlformats.org/officeDocument/2006/relationships/image" Target="../media/image9.png"/><Relationship Id="rId8"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a:t>
            </a:r>
            <a:endParaRPr/>
          </a:p>
        </p:txBody>
      </p:sp>
      <p:sp>
        <p:nvSpPr>
          <p:cNvPr id="62" name="Google Shape;6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fontScale="85000" lnSpcReduction="10000"/>
          </a:bodyPr>
          <a:lstStyle/>
          <a:p>
            <a:pPr indent="-406400" lvl="0" marL="457200" rtl="0" algn="l">
              <a:lnSpc>
                <a:spcPct val="90000"/>
              </a:lnSpc>
              <a:spcBef>
                <a:spcPts val="1000"/>
              </a:spcBef>
              <a:spcAft>
                <a:spcPts val="0"/>
              </a:spcAft>
              <a:buSzPct val="57142"/>
              <a:buNone/>
            </a:pPr>
            <a:r>
              <a:rPr lang="en-US"/>
              <a:t>Corso di formazione di TINKER per le scuole primarie </a:t>
            </a:r>
            <a:endParaRPr/>
          </a:p>
          <a:p>
            <a:pPr indent="-406400" lvl="0" marL="457200" rtl="0" algn="l">
              <a:lnSpc>
                <a:spcPct val="90000"/>
              </a:lnSpc>
              <a:spcBef>
                <a:spcPts val="1000"/>
              </a:spcBef>
              <a:spcAft>
                <a:spcPts val="0"/>
              </a:spcAft>
              <a:buSzPct val="57142"/>
              <a:buNone/>
            </a:pPr>
            <a:r>
              <a:t/>
            </a:r>
            <a:endParaRPr/>
          </a:p>
          <a:p>
            <a:pPr indent="-406400" lvl="0" marL="457200" rtl="0" algn="l">
              <a:lnSpc>
                <a:spcPct val="90000"/>
              </a:lnSpc>
              <a:spcBef>
                <a:spcPts val="1000"/>
              </a:spcBef>
              <a:spcAft>
                <a:spcPts val="0"/>
              </a:spcAft>
              <a:buClr>
                <a:schemeClr val="dk1"/>
              </a:buClr>
              <a:buSzPct val="57142"/>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3566176535c_0_5"/>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8: Laboratorio: co-progettazione e valutazione degli scenari di apprendimento per l’insegnamento e la valutazione dell’informatica nella scuola primaria in base al quadro di TINKER</a:t>
            </a:r>
            <a:endParaRPr/>
          </a:p>
        </p:txBody>
      </p:sp>
      <p:sp>
        <p:nvSpPr>
          <p:cNvPr id="68" name="Google Shape;68;g3566176535c_0_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8.5: Autoriflessione, presentazione del progetto e chiusura dell’evento</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Risultati di apprendimento </a:t>
            </a:r>
            <a:endParaRPr/>
          </a:p>
        </p:txBody>
      </p:sp>
      <p:sp>
        <p:nvSpPr>
          <p:cNvPr id="74" name="Google Shape;7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sz="2000"/>
              <a:t>Al termine del modulo, le e i docenti saranno in grado di</a:t>
            </a:r>
            <a:r>
              <a:rPr lang="en-US"/>
              <a:t>:</a:t>
            </a:r>
            <a:endParaRPr/>
          </a:p>
          <a:p>
            <a:pPr indent="-254000" lvl="1" marL="914400" rtl="0" algn="l">
              <a:lnSpc>
                <a:spcPct val="90000"/>
              </a:lnSpc>
              <a:spcBef>
                <a:spcPts val="500"/>
              </a:spcBef>
              <a:spcAft>
                <a:spcPts val="0"/>
              </a:spcAft>
              <a:buSzPts val="1800"/>
              <a:buNone/>
            </a:pPr>
            <a:r>
              <a:t/>
            </a:r>
            <a:endParaRPr/>
          </a:p>
          <a:p>
            <a:pPr indent="-457200" lvl="0" marL="825500" rtl="0" algn="l">
              <a:lnSpc>
                <a:spcPct val="90000"/>
              </a:lnSpc>
              <a:spcBef>
                <a:spcPts val="1000"/>
              </a:spcBef>
              <a:spcAft>
                <a:spcPts val="0"/>
              </a:spcAft>
              <a:buSzPts val="2200"/>
              <a:buFont typeface="Arial"/>
              <a:buAutoNum type="arabicPeriod"/>
            </a:pPr>
            <a:r>
              <a:rPr lang="en-US"/>
              <a:t>Sviluppare scenari di apprendimento chiari e significativi in linea con gli obiettivi del progetto e del programma.</a:t>
            </a:r>
            <a:endParaRPr/>
          </a:p>
          <a:p>
            <a:pPr indent="-457200" lvl="0" marL="825500" rtl="0" algn="l">
              <a:lnSpc>
                <a:spcPct val="90000"/>
              </a:lnSpc>
              <a:spcBef>
                <a:spcPts val="1000"/>
              </a:spcBef>
              <a:spcAft>
                <a:spcPts val="0"/>
              </a:spcAft>
              <a:buSzPts val="2200"/>
              <a:buFont typeface="Arial"/>
              <a:buAutoNum type="arabicPeriod"/>
            </a:pPr>
            <a:r>
              <a:rPr lang="en-US"/>
              <a:t>Integrare le strategie di differenziazione e inclusione per rispondere alle diverse esigenze di apprendimento delle e dei discenti attraverso gli scenari di apprendimento.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479c62becd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 </a:t>
            </a:r>
            <a:r>
              <a:rPr b="1" lang="en-US"/>
              <a:t>Attività 1 - Sviluppo di uno scenario di apprendimento </a:t>
            </a:r>
            <a:endParaRPr b="1"/>
          </a:p>
        </p:txBody>
      </p:sp>
      <p:sp>
        <p:nvSpPr>
          <p:cNvPr id="81" name="Google Shape;81;g3479c62becd_0_0"/>
          <p:cNvSpPr txBox="1"/>
          <p:nvPr>
            <p:ph idx="1" type="body"/>
          </p:nvPr>
        </p:nvSpPr>
        <p:spPr>
          <a:xfrm>
            <a:off x="97973" y="881750"/>
            <a:ext cx="45231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1000"/>
              </a:spcBef>
              <a:spcAft>
                <a:spcPts val="0"/>
              </a:spcAft>
              <a:buSzPts val="2200"/>
              <a:buAutoNum type="arabicPeriod"/>
            </a:pPr>
            <a:r>
              <a:rPr lang="en-US"/>
              <a:t>Ogni gruppo dovrebbe selezionare un argomento rilevante per la propria disciplina e livello di istruzione. </a:t>
            </a:r>
            <a:endParaRPr/>
          </a:p>
          <a:p>
            <a:pPr indent="-368300" lvl="0" marL="457200" rtl="0" algn="l">
              <a:lnSpc>
                <a:spcPct val="90000"/>
              </a:lnSpc>
              <a:spcBef>
                <a:spcPts val="0"/>
              </a:spcBef>
              <a:spcAft>
                <a:spcPts val="0"/>
              </a:spcAft>
              <a:buSzPts val="2200"/>
              <a:buAutoNum type="arabicPeriod"/>
            </a:pPr>
            <a:r>
              <a:rPr lang="en-US"/>
              <a:t>Utilizzando la tassonomia di Bloom, bisogna definire almeno 3 obiettivi di apprendimento che tengano conto di 3 diversi livelli di competenze cognitive. </a:t>
            </a:r>
            <a:endParaRPr/>
          </a:p>
          <a:p>
            <a:pPr indent="-368300" lvl="0" marL="457200" rtl="0" algn="l">
              <a:lnSpc>
                <a:spcPct val="90000"/>
              </a:lnSpc>
              <a:spcBef>
                <a:spcPts val="0"/>
              </a:spcBef>
              <a:spcAft>
                <a:spcPts val="0"/>
              </a:spcAft>
              <a:buSzPts val="2200"/>
              <a:buAutoNum type="arabicPeriod"/>
            </a:pPr>
            <a:r>
              <a:rPr lang="en-US"/>
              <a:t>Progetta la tua attività, accertandoti che sia coinvolgente per le e gli studenti. </a:t>
            </a:r>
            <a:endParaRPr/>
          </a:p>
          <a:p>
            <a:pPr indent="-368300" lvl="0" marL="457200" rtl="0" algn="l">
              <a:lnSpc>
                <a:spcPct val="90000"/>
              </a:lnSpc>
              <a:spcBef>
                <a:spcPts val="0"/>
              </a:spcBef>
              <a:spcAft>
                <a:spcPts val="0"/>
              </a:spcAft>
              <a:buSzPts val="2200"/>
              <a:buAutoNum type="arabicPeriod"/>
            </a:pPr>
            <a:r>
              <a:rPr lang="en-US"/>
              <a:t>Assicurati che il piano della lezione sia inclusivo. </a:t>
            </a:r>
            <a:endParaRPr/>
          </a:p>
          <a:p>
            <a:pPr indent="-368300" lvl="0" marL="457200" rtl="0" algn="l">
              <a:lnSpc>
                <a:spcPct val="90000"/>
              </a:lnSpc>
              <a:spcBef>
                <a:spcPts val="0"/>
              </a:spcBef>
              <a:spcAft>
                <a:spcPts val="0"/>
              </a:spcAft>
              <a:buSzPts val="2200"/>
              <a:buAutoNum type="arabicPeriod"/>
            </a:pPr>
            <a:r>
              <a:rPr lang="en-US"/>
              <a:t>Sviluppa un metodo di valutazione.</a:t>
            </a:r>
            <a:endParaRPr/>
          </a:p>
          <a:p>
            <a:pPr indent="-368300" lvl="0" marL="457200" rtl="0" algn="l">
              <a:lnSpc>
                <a:spcPct val="90000"/>
              </a:lnSpc>
              <a:spcBef>
                <a:spcPts val="0"/>
              </a:spcBef>
              <a:spcAft>
                <a:spcPts val="0"/>
              </a:spcAft>
              <a:buSzPts val="2200"/>
              <a:buAutoNum type="arabicPeriod"/>
            </a:pPr>
            <a:r>
              <a:rPr lang="en-US"/>
              <a:t>Presenta il tuo scenario di apprendimento.  </a:t>
            </a:r>
            <a:endParaRPr/>
          </a:p>
        </p:txBody>
      </p:sp>
      <p:pic>
        <p:nvPicPr>
          <p:cNvPr id="82" name="Google Shape;82;g3479c62becd_0_0" title="pexels-diva-plavalaguna-6147365.jpg"/>
          <p:cNvPicPr preferRelativeResize="0"/>
          <p:nvPr/>
        </p:nvPicPr>
        <p:blipFill rotWithShape="1">
          <a:blip r:embed="rId3">
            <a:alphaModFix/>
          </a:blip>
          <a:srcRect b="0" l="0" r="0" t="0"/>
          <a:stretch/>
        </p:blipFill>
        <p:spPr>
          <a:xfrm>
            <a:off x="4733323" y="1223300"/>
            <a:ext cx="7017549" cy="4677224"/>
          </a:xfrm>
          <a:prstGeom prst="rect">
            <a:avLst/>
          </a:prstGeom>
          <a:noFill/>
          <a:ln>
            <a:noFill/>
          </a:ln>
        </p:spPr>
      </p:pic>
      <p:sp>
        <p:nvSpPr>
          <p:cNvPr id="83" name="Google Shape;83;g3479c62becd_0_0"/>
          <p:cNvSpPr txBox="1"/>
          <p:nvPr/>
        </p:nvSpPr>
        <p:spPr>
          <a:xfrm>
            <a:off x="8939050" y="5991950"/>
            <a:ext cx="2343000" cy="57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a:t>
            </a:r>
            <a:r>
              <a:rPr b="0" i="0" lang="en-US" sz="1400" u="sng" cap="none" strike="noStrike">
                <a:solidFill>
                  <a:schemeClr val="hlink"/>
                </a:solidFill>
                <a:latin typeface="Arial"/>
                <a:ea typeface="Arial"/>
                <a:cs typeface="Arial"/>
                <a:sym typeface="Arial"/>
                <a:hlinkClick r:id="rId4"/>
              </a:rPr>
              <a:t>pexels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g35661765773_0_0"/>
          <p:cNvGrpSpPr/>
          <p:nvPr/>
        </p:nvGrpSpPr>
        <p:grpSpPr>
          <a:xfrm>
            <a:off x="2179811" y="4729766"/>
            <a:ext cx="7832078" cy="1110328"/>
            <a:chOff x="2179603" y="4888792"/>
            <a:chExt cx="7798544" cy="1110328"/>
          </a:xfrm>
        </p:grpSpPr>
        <p:pic>
          <p:nvPicPr>
            <p:cNvPr id="89" name="Google Shape;89;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90" name="Google Shape;90;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91" name="Google Shape;91;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92" name="Google Shape;92;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93" name="Google Shape;93;g35661765773_0_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94" name="Google Shape;94;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95" name="Google Shape;95;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96" name="Google Shape;96;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97" name="Google Shape;97;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98" name="Google Shape;98;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99" name="Google Shape;99;g35661765773_0_0"/>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None/>
            </a:pPr>
            <a:r>
              <a:rPr b="0" i="0" lang="en-US" sz="1100" u="none" cap="none" strike="noStrike">
                <a:solidFill>
                  <a:srgbClr val="1D1D1B"/>
                </a:solidFill>
                <a:latin typeface="Calibri"/>
                <a:ea typeface="Calibri"/>
                <a:cs typeface="Calibri"/>
                <a:sym typeface="Calibri"/>
              </a:rPr>
              <a:t>Disponibile al seguente link: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00" name="Google Shape;100;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01" name="Google Shape;101;g35661765773_0_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Questa presentazione è pubblicata su licenza Creative Commons Attribution-NonCommercial-NoDerivs 4.0 International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